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8A95B3A-70DF-4EF5-A202-2AA42BB616A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C2CB685-C1BE-4D1A-9E4B-54D5EC2313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97152"/>
            <a:ext cx="7772400" cy="362471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«Ошибки  оказания помощи при </a:t>
            </a:r>
            <a:r>
              <a:rPr lang="ru-RU" sz="3600" dirty="0" err="1" smtClean="0"/>
              <a:t>коронавирусной</a:t>
            </a:r>
            <a:r>
              <a:rPr lang="ru-RU" sz="3600" dirty="0" smtClean="0"/>
              <a:t> инфекции </a:t>
            </a:r>
            <a:r>
              <a:rPr lang="en-US" sz="3600" dirty="0" err="1" smtClean="0"/>
              <a:t>covid</a:t>
            </a:r>
            <a:r>
              <a:rPr lang="ru-RU" sz="3600" dirty="0"/>
              <a:t>-</a:t>
            </a:r>
            <a:r>
              <a:rPr lang="ru-RU" sz="3600" dirty="0" smtClean="0"/>
              <a:t>19 на </a:t>
            </a:r>
            <a:r>
              <a:rPr lang="ru-RU" sz="3600" dirty="0" err="1" smtClean="0"/>
              <a:t>догоспитальном</a:t>
            </a:r>
            <a:r>
              <a:rPr lang="ru-RU" sz="3600" dirty="0" smtClean="0"/>
              <a:t> и госпитальном этапах в педиатрической практике. Выгорание медицинских работников, которые оказывают помощь больным с </a:t>
            </a:r>
            <a:r>
              <a:rPr lang="en-US" sz="3600" dirty="0" err="1" smtClean="0"/>
              <a:t>covid</a:t>
            </a:r>
            <a:r>
              <a:rPr lang="en-US" sz="3600" dirty="0" smtClean="0"/>
              <a:t>-</a:t>
            </a:r>
            <a:r>
              <a:rPr lang="ru-RU" sz="3600" dirty="0" smtClean="0"/>
              <a:t> 19»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373216"/>
            <a:ext cx="7704856" cy="12961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Эксперт ДОЗ ОДА по вопросам детских инфекций , ассистент кафедры педиатрии, неонатологии, детских инфекций ДНМУ Яковенко Д.В.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07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Синдром профессионального выгорания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92896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Почему работа с </a:t>
            </a:r>
            <a:r>
              <a:rPr lang="ru-RU" dirty="0" err="1" smtClean="0"/>
              <a:t>коронавирусом</a:t>
            </a:r>
            <a:r>
              <a:rPr lang="ru-RU" dirty="0" smtClean="0"/>
              <a:t>  является стрессом :</a:t>
            </a:r>
          </a:p>
          <a:p>
            <a:pPr marL="0" indent="0">
              <a:buNone/>
            </a:pPr>
            <a:r>
              <a:rPr lang="ru-RU" dirty="0" smtClean="0"/>
              <a:t>  -вопросы безопасности;</a:t>
            </a:r>
          </a:p>
          <a:p>
            <a:pPr marL="0" indent="0">
              <a:buNone/>
            </a:pPr>
            <a:r>
              <a:rPr lang="ru-RU" dirty="0" smtClean="0"/>
              <a:t>  -интенсивность взаимоотношений с пациентом и персоналом;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-возможное заражение и ухудшение здоровья;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-ограничение поддержки населения, общественных организаций и др.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-вовлечение в высокоинтенсивные задачи с малой возможностью вариантов решения;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659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симптомы профессионального выгорания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492896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недомогание , когда идешь на работу и при мысли о работе появляется тошнота и т.д.</a:t>
            </a:r>
          </a:p>
          <a:p>
            <a:r>
              <a:rPr lang="ru-RU" dirty="0"/>
              <a:t>г</a:t>
            </a:r>
            <a:r>
              <a:rPr lang="ru-RU" dirty="0" smtClean="0"/>
              <a:t>оловная боль , бессонница , нарушение ЖКТ</a:t>
            </a:r>
          </a:p>
          <a:p>
            <a:r>
              <a:rPr lang="ru-RU" dirty="0"/>
              <a:t>г</a:t>
            </a:r>
            <a:r>
              <a:rPr lang="ru-RU" dirty="0" smtClean="0"/>
              <a:t>отовность к раздражению по любому поводу </a:t>
            </a:r>
          </a:p>
          <a:p>
            <a:r>
              <a:rPr lang="ru-RU" dirty="0"/>
              <a:t>с</a:t>
            </a:r>
            <a:r>
              <a:rPr lang="ru-RU" dirty="0" smtClean="0"/>
              <a:t>клонность к гневу и злости</a:t>
            </a:r>
          </a:p>
          <a:p>
            <a:r>
              <a:rPr lang="ru-RU" dirty="0"/>
              <a:t>у</a:t>
            </a:r>
            <a:r>
              <a:rPr lang="ru-RU" dirty="0" smtClean="0"/>
              <a:t>величение употребления алкоголя и курения</a:t>
            </a:r>
          </a:p>
          <a:p>
            <a:r>
              <a:rPr lang="ru-RU" dirty="0"/>
              <a:t>п</a:t>
            </a:r>
            <a:r>
              <a:rPr lang="ru-RU" dirty="0" smtClean="0"/>
              <a:t>роблемы в семье, с родными</a:t>
            </a:r>
          </a:p>
          <a:p>
            <a:r>
              <a:rPr lang="ru-RU" dirty="0"/>
              <a:t>н</a:t>
            </a:r>
            <a:r>
              <a:rPr lang="ru-RU" dirty="0" smtClean="0"/>
              <a:t>евозможность решения проблем</a:t>
            </a:r>
          </a:p>
          <a:p>
            <a:r>
              <a:rPr lang="ru-RU" dirty="0"/>
              <a:t>и</a:t>
            </a:r>
            <a:r>
              <a:rPr lang="ru-RU" dirty="0" smtClean="0"/>
              <a:t>мпульсивность</a:t>
            </a:r>
          </a:p>
          <a:p>
            <a:r>
              <a:rPr lang="ru-RU" dirty="0" smtClean="0"/>
              <a:t>самоуверенность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906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симптомы профессионального выгорания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068960"/>
            <a:ext cx="7543800" cy="3168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Когнитивные и аффективные расстройства : </a:t>
            </a:r>
          </a:p>
          <a:p>
            <a:r>
              <a:rPr lang="ru-RU" dirty="0" smtClean="0"/>
              <a:t>-эмоциональное оцепенение</a:t>
            </a:r>
          </a:p>
          <a:p>
            <a:r>
              <a:rPr lang="ru-RU" dirty="0"/>
              <a:t>-</a:t>
            </a:r>
            <a:r>
              <a:rPr lang="ru-RU" dirty="0" smtClean="0"/>
              <a:t>эмоциональная сверхчувствительность</a:t>
            </a:r>
          </a:p>
          <a:p>
            <a:r>
              <a:rPr lang="ru-RU" dirty="0"/>
              <a:t>-</a:t>
            </a:r>
            <a:r>
              <a:rPr lang="ru-RU" dirty="0" smtClean="0"/>
              <a:t> пессимизм</a:t>
            </a:r>
          </a:p>
          <a:p>
            <a:r>
              <a:rPr lang="ru-RU" dirty="0"/>
              <a:t>-</a:t>
            </a:r>
            <a:r>
              <a:rPr lang="ru-RU" dirty="0" smtClean="0"/>
              <a:t> отстраненность от пациента</a:t>
            </a:r>
          </a:p>
          <a:p>
            <a:r>
              <a:rPr lang="ru-RU" dirty="0"/>
              <a:t>-</a:t>
            </a:r>
            <a:r>
              <a:rPr lang="ru-RU" dirty="0" smtClean="0"/>
              <a:t>цинизм</a:t>
            </a:r>
          </a:p>
          <a:p>
            <a:r>
              <a:rPr lang="ru-RU" dirty="0"/>
              <a:t>-</a:t>
            </a:r>
            <a:r>
              <a:rPr lang="ru-RU" dirty="0" smtClean="0"/>
              <a:t>депрессия</a:t>
            </a:r>
          </a:p>
          <a:p>
            <a:r>
              <a:rPr lang="ru-RU" dirty="0"/>
              <a:t>-</a:t>
            </a:r>
            <a:r>
              <a:rPr lang="ru-RU" dirty="0" smtClean="0"/>
              <a:t>печаль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033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992888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Стратегии профилактики «сгорания»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420888"/>
            <a:ext cx="7543800" cy="3886200"/>
          </a:xfrm>
        </p:spPr>
        <p:txBody>
          <a:bodyPr/>
          <a:lstStyle/>
          <a:p>
            <a:r>
              <a:rPr lang="ru-RU" dirty="0" smtClean="0"/>
              <a:t>Административная стратегия</a:t>
            </a:r>
          </a:p>
          <a:p>
            <a:r>
              <a:rPr lang="ru-RU" dirty="0" smtClean="0"/>
              <a:t>Солидарная стратегия</a:t>
            </a:r>
          </a:p>
          <a:p>
            <a:r>
              <a:rPr lang="ru-RU" dirty="0" smtClean="0"/>
              <a:t>Релаксационная стратегия</a:t>
            </a:r>
          </a:p>
          <a:p>
            <a:r>
              <a:rPr lang="ru-RU" dirty="0" smtClean="0"/>
              <a:t>Стратегия переключения внимания-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индивидуальная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005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781800" cy="1600200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543800" cy="3886200"/>
          </a:xfrm>
        </p:spPr>
        <p:txBody>
          <a:bodyPr/>
          <a:lstStyle/>
          <a:p>
            <a:r>
              <a:rPr lang="ru-RU" dirty="0" smtClean="0"/>
              <a:t>« В стрессе вырастает горб»</a:t>
            </a:r>
          </a:p>
          <a:p>
            <a:r>
              <a:rPr lang="ru-RU" dirty="0" smtClean="0"/>
              <a:t>Техника переключения внимания</a:t>
            </a:r>
          </a:p>
          <a:p>
            <a:r>
              <a:rPr lang="ru-RU" dirty="0" smtClean="0"/>
              <a:t>Методы групповой профилактики</a:t>
            </a:r>
          </a:p>
          <a:p>
            <a:r>
              <a:rPr lang="ru-RU" dirty="0" smtClean="0"/>
              <a:t>Проработка эмоций</a:t>
            </a:r>
          </a:p>
          <a:p>
            <a:r>
              <a:rPr lang="ru-RU" dirty="0" smtClean="0"/>
              <a:t>Индивидуальная профилактика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834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/>
              <a:t>Благодарю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1529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357864" cy="1152128"/>
          </a:xfrm>
        </p:spPr>
        <p:txBody>
          <a:bodyPr/>
          <a:lstStyle/>
          <a:p>
            <a:r>
              <a:rPr lang="ru-RU" dirty="0" err="1" smtClean="0"/>
              <a:t>Актульность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7776864" cy="4320480"/>
          </a:xfrm>
        </p:spPr>
        <p:txBody>
          <a:bodyPr>
            <a:normAutofit/>
          </a:bodyPr>
          <a:lstStyle/>
          <a:p>
            <a:r>
              <a:rPr lang="ru-RU" dirty="0" smtClean="0"/>
              <a:t>С начала эпидемии на </a:t>
            </a:r>
            <a:r>
              <a:rPr lang="en-US" dirty="0" smtClean="0"/>
              <a:t>COVID-</a:t>
            </a:r>
            <a:r>
              <a:rPr lang="ru-RU" dirty="0" smtClean="0"/>
              <a:t> 19 в Донецкой области заболело 8321 ребенок, показатель 2899,72 случая на 100 тыс. детского населения до 17 лет составляет 5,6% от общего числа заболевших</a:t>
            </a:r>
          </a:p>
          <a:p>
            <a:r>
              <a:rPr lang="ru-RU" dirty="0" smtClean="0"/>
              <a:t>Зарегистрировано 2 летальных случая у детей, смертность составляет 0,7 случая на 100 </a:t>
            </a:r>
            <a:r>
              <a:rPr lang="ru-RU" dirty="0" err="1" smtClean="0"/>
              <a:t>тыс</a:t>
            </a:r>
            <a:r>
              <a:rPr lang="ru-RU" dirty="0" smtClean="0"/>
              <a:t> детей; летальность 0,02%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85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6781800" cy="798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Удельный вес детей за 2021 год 4,1% от всех больных на </a:t>
            </a:r>
            <a:r>
              <a:rPr lang="en-US" dirty="0" smtClean="0"/>
              <a:t>COVID</a:t>
            </a:r>
            <a:r>
              <a:rPr lang="ru-RU" dirty="0" smtClean="0"/>
              <a:t>-19</a:t>
            </a:r>
          </a:p>
          <a:p>
            <a:r>
              <a:rPr lang="ru-RU" dirty="0" smtClean="0"/>
              <a:t>С начала 2021</a:t>
            </a:r>
            <a:r>
              <a:rPr lang="en-US" dirty="0" smtClean="0"/>
              <a:t> </a:t>
            </a:r>
            <a:r>
              <a:rPr lang="ru-RU" dirty="0" smtClean="0"/>
              <a:t>года </a:t>
            </a:r>
            <a:r>
              <a:rPr lang="ru-RU" dirty="0" err="1" smtClean="0"/>
              <a:t>коронавирусную</a:t>
            </a:r>
            <a:r>
              <a:rPr lang="ru-RU" dirty="0" smtClean="0"/>
              <a:t> инфекцию вызванную </a:t>
            </a:r>
            <a:r>
              <a:rPr lang="en-US" dirty="0" smtClean="0"/>
              <a:t>SARS </a:t>
            </a:r>
            <a:r>
              <a:rPr lang="en-US" dirty="0" err="1" smtClean="0"/>
              <a:t>CoV</a:t>
            </a:r>
            <a:r>
              <a:rPr lang="ru-RU" dirty="0"/>
              <a:t>-</a:t>
            </a:r>
            <a:r>
              <a:rPr lang="en-US" dirty="0" smtClean="0"/>
              <a:t>2</a:t>
            </a:r>
            <a:r>
              <a:rPr lang="ru-RU" dirty="0" smtClean="0"/>
              <a:t> выявлено у</a:t>
            </a:r>
            <a:r>
              <a:rPr lang="en-US" dirty="0" smtClean="0"/>
              <a:t> </a:t>
            </a:r>
            <a:r>
              <a:rPr lang="ru-RU" dirty="0" smtClean="0"/>
              <a:t>6806 детей, что составляет 6,1%</a:t>
            </a:r>
            <a:r>
              <a:rPr lang="en-US" dirty="0" smtClean="0"/>
              <a:t> </a:t>
            </a:r>
            <a:r>
              <a:rPr lang="ru-RU" dirty="0" smtClean="0"/>
              <a:t>от общего количества больных с этим диагнозом </a:t>
            </a:r>
          </a:p>
          <a:p>
            <a:r>
              <a:rPr lang="ru-RU" dirty="0" smtClean="0"/>
              <a:t>За неполных 3 месяца осени начиная с сентября заболело 3987 детей, показатель </a:t>
            </a:r>
            <a:r>
              <a:rPr lang="ru-RU" dirty="0" err="1" smtClean="0"/>
              <a:t>составяляет</a:t>
            </a:r>
            <a:r>
              <a:rPr lang="ru-RU" dirty="0" smtClean="0"/>
              <a:t> 1429,95 случаев на 100 тыс. детей, что в сравнении с заболеваемостью за первые 8 месяцев года (январь-август) почти в 1,5 раза больше</a:t>
            </a:r>
          </a:p>
          <a:p>
            <a:r>
              <a:rPr lang="ru-RU" dirty="0" smtClean="0"/>
              <a:t> </a:t>
            </a:r>
            <a:r>
              <a:rPr lang="ru-RU" dirty="0"/>
              <a:t>У</a:t>
            </a:r>
            <a:r>
              <a:rPr lang="ru-RU" dirty="0" smtClean="0"/>
              <a:t>дельный вес детей среди заболевших вырос от 4,95% до 7,37%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11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За последний отчетный месяц (октябрь 2021года) заболело 1892 ребенка, показатель 687,57 на 100 тыс. детского населениядо17 лет, удельный вес от общего количества заболевших 7,3%</a:t>
            </a:r>
          </a:p>
          <a:p>
            <a:r>
              <a:rPr lang="ru-RU" dirty="0" smtClean="0"/>
              <a:t>С сентября 2021 г по данным микробиологической </a:t>
            </a:r>
            <a:r>
              <a:rPr lang="ru-RU" dirty="0" err="1" smtClean="0"/>
              <a:t>референс</a:t>
            </a:r>
            <a:r>
              <a:rPr lang="ru-RU" dirty="0" smtClean="0"/>
              <a:t>-лаборатории государственного </a:t>
            </a:r>
            <a:r>
              <a:rPr lang="ru-RU" dirty="0" err="1" smtClean="0"/>
              <a:t>учереждения</a:t>
            </a:r>
            <a:r>
              <a:rPr lang="ru-RU" dirty="0" smtClean="0"/>
              <a:t> «Центр общественного здоровья МОЗ Украины» от 89% до 90% случаев заболеваний по</a:t>
            </a:r>
            <a:r>
              <a:rPr lang="en-US" dirty="0" smtClean="0"/>
              <a:t> </a:t>
            </a:r>
            <a:r>
              <a:rPr lang="ru-RU" dirty="0" smtClean="0"/>
              <a:t>Донецкой обл. возбудителем является </a:t>
            </a:r>
            <a:r>
              <a:rPr lang="en-US" i="1" dirty="0" smtClean="0"/>
              <a:t>D</a:t>
            </a:r>
            <a:r>
              <a:rPr lang="ru-RU" i="1" dirty="0" smtClean="0"/>
              <a:t>-штамм </a:t>
            </a:r>
            <a:r>
              <a:rPr lang="ru-RU" dirty="0" err="1" smtClean="0"/>
              <a:t>коронавирусн</a:t>
            </a:r>
            <a:r>
              <a:rPr lang="ru-RU" dirty="0" err="1"/>
              <a:t>о</a:t>
            </a:r>
            <a:r>
              <a:rPr lang="ru-RU" dirty="0" err="1" smtClean="0"/>
              <a:t>й</a:t>
            </a:r>
            <a:r>
              <a:rPr lang="ru-RU" dirty="0" smtClean="0"/>
              <a:t> инфекции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15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Ошибки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2564904"/>
            <a:ext cx="7266384" cy="3384376"/>
          </a:xfrm>
        </p:spPr>
        <p:txBody>
          <a:bodyPr/>
          <a:lstStyle/>
          <a:p>
            <a:r>
              <a:rPr lang="ru-RU" dirty="0" smtClean="0"/>
              <a:t>1. Клинический критерий постановки диагноза</a:t>
            </a:r>
          </a:p>
          <a:p>
            <a:r>
              <a:rPr lang="ru-RU" dirty="0" smtClean="0"/>
              <a:t>2. Эпидемиологический критерий постановки диагноза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Лабораторний</a:t>
            </a:r>
            <a:r>
              <a:rPr lang="ru-RU" dirty="0" smtClean="0"/>
              <a:t> критерий постановки диагноза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75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Ошибки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75438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 smtClean="0"/>
              <a:t>« Перед самым хорошим анализом, снимай шляпу, но не теряй голову»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404429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6984776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Ошибки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32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Лечение отличается </a:t>
            </a:r>
            <a:r>
              <a:rPr lang="ru-RU" dirty="0" err="1" smtClean="0"/>
              <a:t>полипрагмазией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Доксициклин</a:t>
            </a:r>
            <a:endParaRPr lang="ru-RU" dirty="0" smtClean="0"/>
          </a:p>
          <a:p>
            <a:r>
              <a:rPr lang="ru-RU" dirty="0" err="1" smtClean="0"/>
              <a:t>Назоферон</a:t>
            </a:r>
            <a:endParaRPr lang="ru-RU" dirty="0" smtClean="0"/>
          </a:p>
          <a:p>
            <a:r>
              <a:rPr lang="ru-RU" dirty="0" err="1" smtClean="0"/>
              <a:t>Окоферон</a:t>
            </a:r>
            <a:endParaRPr lang="ru-RU" dirty="0" smtClean="0"/>
          </a:p>
          <a:p>
            <a:r>
              <a:rPr lang="ru-RU" dirty="0" smtClean="0"/>
              <a:t>Витамин С</a:t>
            </a:r>
          </a:p>
          <a:p>
            <a:r>
              <a:rPr lang="ru-RU" dirty="0" smtClean="0"/>
              <a:t>Витамин Д</a:t>
            </a:r>
          </a:p>
          <a:p>
            <a:r>
              <a:rPr lang="ru-RU" dirty="0" smtClean="0"/>
              <a:t>Цинк</a:t>
            </a:r>
          </a:p>
          <a:p>
            <a:r>
              <a:rPr lang="ru-RU" dirty="0" smtClean="0"/>
              <a:t>Орошение зева содовым раствором</a:t>
            </a:r>
          </a:p>
          <a:p>
            <a:r>
              <a:rPr lang="ru-RU" dirty="0" smtClean="0"/>
              <a:t>Парацетамол</a:t>
            </a:r>
          </a:p>
          <a:p>
            <a:r>
              <a:rPr lang="ru-RU" dirty="0" smtClean="0"/>
              <a:t>Бромгексин</a:t>
            </a:r>
          </a:p>
          <a:p>
            <a:r>
              <a:rPr lang="ru-RU" dirty="0" err="1" smtClean="0"/>
              <a:t>Клопидогрель</a:t>
            </a:r>
            <a:endParaRPr lang="ru-RU" dirty="0" smtClean="0"/>
          </a:p>
          <a:p>
            <a:r>
              <a:rPr lang="ru-RU" dirty="0" smtClean="0"/>
              <a:t>Суппозитории </a:t>
            </a:r>
            <a:r>
              <a:rPr lang="ru-RU" dirty="0" err="1" smtClean="0"/>
              <a:t>Виферон</a:t>
            </a:r>
            <a:endParaRPr lang="ru-RU" dirty="0" smtClean="0"/>
          </a:p>
          <a:p>
            <a:r>
              <a:rPr lang="ru-RU" dirty="0" err="1" smtClean="0"/>
              <a:t>Ксарелто</a:t>
            </a:r>
            <a:r>
              <a:rPr lang="ru-RU" dirty="0" smtClean="0"/>
              <a:t> ( </a:t>
            </a:r>
            <a:r>
              <a:rPr lang="ru-RU" dirty="0" err="1" smtClean="0"/>
              <a:t>клексан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Дексазон</a:t>
            </a:r>
            <a:endParaRPr lang="ru-RU" dirty="0" smtClean="0"/>
          </a:p>
          <a:p>
            <a:r>
              <a:rPr lang="ru-RU" dirty="0" err="1" smtClean="0"/>
              <a:t>Омепразол</a:t>
            </a:r>
            <a:endParaRPr lang="ru-RU" dirty="0" smtClean="0"/>
          </a:p>
          <a:p>
            <a:r>
              <a:rPr lang="ru-RU" dirty="0" err="1" smtClean="0"/>
              <a:t>флуконазол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73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Недостатки оказания помощи больным с </a:t>
            </a:r>
            <a:r>
              <a:rPr lang="en-US" sz="3600" dirty="0" smtClean="0"/>
              <a:t>COVID-</a:t>
            </a:r>
            <a:r>
              <a:rPr lang="ru-RU" sz="3600" dirty="0" smtClean="0"/>
              <a:t>19 на стационарном этапе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8064896" cy="388620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1.</a:t>
            </a:r>
            <a:r>
              <a:rPr lang="en-US" sz="2800" dirty="0" smtClean="0"/>
              <a:t> </a:t>
            </a:r>
            <a:r>
              <a:rPr lang="ru-RU" sz="2800" dirty="0" smtClean="0"/>
              <a:t>Грубые нарушения ведения медицинской документации</a:t>
            </a:r>
          </a:p>
          <a:p>
            <a:r>
              <a:rPr lang="ru-RU" sz="2800" dirty="0" smtClean="0"/>
              <a:t>2.</a:t>
            </a:r>
            <a:r>
              <a:rPr lang="en-US" sz="2800" dirty="0" smtClean="0"/>
              <a:t> </a:t>
            </a:r>
            <a:r>
              <a:rPr lang="ru-RU" sz="2800" dirty="0" smtClean="0"/>
              <a:t>Не соблюдение протокола №2495</a:t>
            </a:r>
            <a:r>
              <a:rPr lang="en-US" sz="2800" dirty="0" smtClean="0"/>
              <a:t> </a:t>
            </a:r>
            <a:r>
              <a:rPr lang="ru-RU" sz="2800" dirty="0"/>
              <a:t>от </a:t>
            </a:r>
            <a:r>
              <a:rPr lang="ru-RU" sz="2800" dirty="0" smtClean="0"/>
              <a:t>11.11.2021.</a:t>
            </a:r>
            <a:endParaRPr lang="en-US" sz="2800" dirty="0" smtClean="0"/>
          </a:p>
          <a:p>
            <a:r>
              <a:rPr lang="ru-RU" sz="2800" dirty="0" smtClean="0"/>
              <a:t> 3.</a:t>
            </a:r>
            <a:r>
              <a:rPr lang="en-US" sz="2800" dirty="0" smtClean="0"/>
              <a:t> </a:t>
            </a:r>
            <a:r>
              <a:rPr lang="ru-RU" sz="2800" dirty="0" smtClean="0"/>
              <a:t>Не рациональное применение антибиотиков и гормональных препаратов</a:t>
            </a:r>
          </a:p>
          <a:p>
            <a:r>
              <a:rPr lang="ru-RU" sz="2800" dirty="0" smtClean="0"/>
              <a:t>4.</a:t>
            </a:r>
            <a:r>
              <a:rPr lang="en-US" sz="2800" dirty="0" smtClean="0"/>
              <a:t> </a:t>
            </a:r>
            <a:r>
              <a:rPr lang="ru-RU" sz="2800" dirty="0" smtClean="0"/>
              <a:t>Раннее назначение рентгенографии ОГК</a:t>
            </a:r>
          </a:p>
          <a:p>
            <a:r>
              <a:rPr lang="ru-RU" sz="2800" dirty="0" smtClean="0"/>
              <a:t>5.</a:t>
            </a:r>
            <a:r>
              <a:rPr lang="en-US" sz="2800" dirty="0" smtClean="0"/>
              <a:t> </a:t>
            </a:r>
            <a:r>
              <a:rPr lang="ru-RU" sz="2800" dirty="0" smtClean="0"/>
              <a:t>Нет индивидуального подхода к пациенту</a:t>
            </a:r>
          </a:p>
          <a:p>
            <a:r>
              <a:rPr lang="ru-RU" sz="2800" dirty="0" smtClean="0"/>
              <a:t>6.</a:t>
            </a:r>
            <a:r>
              <a:rPr lang="en-US" sz="2800" dirty="0" smtClean="0"/>
              <a:t> </a:t>
            </a:r>
            <a:r>
              <a:rPr lang="ru-RU" sz="2800" dirty="0" smtClean="0"/>
              <a:t>Не проводится исследование крови на </a:t>
            </a:r>
            <a:r>
              <a:rPr lang="ru-RU" sz="2800" dirty="0" err="1" smtClean="0"/>
              <a:t>прокальцитонин</a:t>
            </a:r>
            <a:r>
              <a:rPr lang="ru-RU" sz="2800" dirty="0" smtClean="0"/>
              <a:t>, </a:t>
            </a:r>
            <a:r>
              <a:rPr lang="ru-RU" sz="2800" dirty="0" err="1" smtClean="0"/>
              <a:t>интерлейки</a:t>
            </a:r>
            <a:r>
              <a:rPr lang="en-US" sz="2800" dirty="0" smtClean="0"/>
              <a:t>-</a:t>
            </a:r>
            <a:r>
              <a:rPr lang="ru-RU" sz="2800" dirty="0" smtClean="0"/>
              <a:t>6,</a:t>
            </a:r>
            <a:r>
              <a:rPr lang="en-US" sz="2800" dirty="0" smtClean="0"/>
              <a:t> </a:t>
            </a:r>
            <a:r>
              <a:rPr lang="ru-RU" sz="2800" dirty="0" smtClean="0"/>
              <a:t>СРБ,</a:t>
            </a:r>
            <a:r>
              <a:rPr lang="en-US" sz="2800" dirty="0" smtClean="0"/>
              <a:t> </a:t>
            </a:r>
            <a:r>
              <a:rPr lang="ru-RU" sz="2800" dirty="0" err="1" smtClean="0"/>
              <a:t>ферритин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7845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96752"/>
            <a:ext cx="8058472" cy="1161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Синдром профессионального выгорания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08920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э</a:t>
            </a:r>
            <a:r>
              <a:rPr lang="ru-RU" dirty="0" smtClean="0"/>
              <a:t>то эмоциональное истощение</a:t>
            </a:r>
          </a:p>
          <a:p>
            <a:r>
              <a:rPr lang="ru-RU" dirty="0"/>
              <a:t>э</a:t>
            </a:r>
            <a:r>
              <a:rPr lang="ru-RU" dirty="0" smtClean="0"/>
              <a:t>то изменение личности, когда не хватает </a:t>
            </a:r>
            <a:r>
              <a:rPr lang="ru-RU" dirty="0" err="1" smtClean="0"/>
              <a:t>эмпатии</a:t>
            </a:r>
            <a:endParaRPr lang="ru-RU" dirty="0" smtClean="0"/>
          </a:p>
          <a:p>
            <a:r>
              <a:rPr lang="ru-RU" dirty="0"/>
              <a:t>э</a:t>
            </a:r>
            <a:r>
              <a:rPr lang="ru-RU" dirty="0" smtClean="0"/>
              <a:t>то когда не хватает сил изучать новые протоколы, приказы</a:t>
            </a:r>
          </a:p>
          <a:p>
            <a:r>
              <a:rPr lang="ru-RU" dirty="0"/>
              <a:t>э</a:t>
            </a:r>
            <a:r>
              <a:rPr lang="ru-RU" dirty="0" smtClean="0"/>
              <a:t>то когда формируется низкий уровень готовности к решению новых задач</a:t>
            </a:r>
          </a:p>
          <a:p>
            <a:r>
              <a:rPr lang="ru-RU" dirty="0"/>
              <a:t>э</a:t>
            </a:r>
            <a:r>
              <a:rPr lang="ru-RU" dirty="0" smtClean="0"/>
              <a:t>то когда рабочая нагрузка несоизмерима с нашими возможностями</a:t>
            </a:r>
          </a:p>
          <a:p>
            <a:r>
              <a:rPr lang="ru-RU" dirty="0"/>
              <a:t>э</a:t>
            </a:r>
            <a:r>
              <a:rPr lang="ru-RU" dirty="0" smtClean="0"/>
              <a:t>то когда работа не приносит удовлетворения, на нее не хочется идти</a:t>
            </a:r>
          </a:p>
          <a:p>
            <a:r>
              <a:rPr lang="ru-RU" dirty="0" smtClean="0"/>
              <a:t>это когда в коллективе нет психологической поддержки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332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142</TotalTime>
  <Words>636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«Ошибки  оказания помощи при коронавирусной инфекции covid-19 на догоспитальном и госпитальном этапах в педиатрической практике. Выгорание медицинских работников, которые оказывают помощь больным с covid- 19»</vt:lpstr>
      <vt:lpstr>Актульность</vt:lpstr>
      <vt:lpstr>Актуальность</vt:lpstr>
      <vt:lpstr>Актуальность</vt:lpstr>
      <vt:lpstr>Ошибки на догоспитальном этапе</vt:lpstr>
      <vt:lpstr>Ошибки на догоспитальном этапе</vt:lpstr>
      <vt:lpstr>Ошибки на догоспитальном этапе</vt:lpstr>
      <vt:lpstr>Недостатки оказания помощи больным с COVID-19 на стационарном этапе</vt:lpstr>
      <vt:lpstr>Синдром профессионального выгорания </vt:lpstr>
      <vt:lpstr>Синдром профессионального выгорания</vt:lpstr>
      <vt:lpstr>Основные симптомы профессионального выгорания</vt:lpstr>
      <vt:lpstr>Основные симптомы профессионального выгорания</vt:lpstr>
      <vt:lpstr>Стратегии профилактики «сгорания»</vt:lpstr>
      <vt:lpstr>Профилактика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«Ошибки  оказания помощи при коронавирусной инфекции ковид 19 на догоспитальном и госпитальном этапах в педиатрической практике. Выгорание медицинских работников, которые оказывают помощь больным с covid- 19»</dc:title>
  <dc:creator>Пользователь Windows</dc:creator>
  <cp:lastModifiedBy>Пользователь Windows</cp:lastModifiedBy>
  <cp:revision>13</cp:revision>
  <dcterms:created xsi:type="dcterms:W3CDTF">2021-11-23T08:11:05Z</dcterms:created>
  <dcterms:modified xsi:type="dcterms:W3CDTF">2021-11-23T10:33:48Z</dcterms:modified>
</cp:coreProperties>
</file>